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72B5039-F449-48B2-86CF-F134D5719155}" type="datetimeFigureOut">
              <a:rPr lang="en-GB" smtClean="0"/>
              <a:t>22/12/2011</a:t>
            </a:fld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8338C20-281C-4793-8561-A9813F58BEBA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DESCRIBING LEARNERS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 and attitudes</a:t>
            </a:r>
          </a:p>
          <a:p>
            <a:pPr lvl="1"/>
            <a:r>
              <a:rPr lang="en-GB" dirty="0" smtClean="0"/>
              <a:t>Positive attitudes and motivation lead to success in L2 (Gardner, 1985).</a:t>
            </a:r>
          </a:p>
          <a:p>
            <a:pPr lvl="1"/>
            <a:r>
              <a:rPr lang="en-GB" dirty="0" smtClean="0"/>
              <a:t>Robert Gardner and Wallace Lambert (1972) coined the terms :</a:t>
            </a:r>
          </a:p>
          <a:p>
            <a:pPr lvl="2"/>
            <a:r>
              <a:rPr lang="en-GB" dirty="0" smtClean="0"/>
              <a:t>Integrative motivation – language learning for personal growth and cultural enrichment</a:t>
            </a:r>
          </a:p>
          <a:p>
            <a:pPr lvl="2"/>
            <a:r>
              <a:rPr lang="en-GB" dirty="0" smtClean="0"/>
              <a:t>Instrumental motivation – language learning for more immediate or practical goals.</a:t>
            </a:r>
          </a:p>
          <a:p>
            <a:pPr lvl="2"/>
            <a:r>
              <a:rPr lang="en-GB" dirty="0" smtClean="0"/>
              <a:t>Both showed a success in L2 learning.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Motivation in the classroom setting</a:t>
            </a:r>
          </a:p>
          <a:p>
            <a:pPr lvl="2"/>
            <a:r>
              <a:rPr lang="en-GB" dirty="0" smtClean="0"/>
              <a:t>Motivated students are usually those who participate actively in class, express interest in the subject-matter, and study a great deal.</a:t>
            </a:r>
          </a:p>
          <a:p>
            <a:pPr lvl="2"/>
            <a:r>
              <a:rPr lang="en-GB" dirty="0" smtClean="0"/>
              <a:t>Graham Crookes and Richard Schmidt (1991) pointed the higher levels of interest in learning by :</a:t>
            </a:r>
          </a:p>
          <a:p>
            <a:pPr lvl="3"/>
            <a:r>
              <a:rPr lang="en-GB" dirty="0" smtClean="0"/>
              <a:t>Motivating students into the lesson</a:t>
            </a:r>
          </a:p>
          <a:p>
            <a:pPr lvl="3"/>
            <a:r>
              <a:rPr lang="en-GB" dirty="0" smtClean="0"/>
              <a:t>Varying the activities, tasks, and materials</a:t>
            </a:r>
          </a:p>
          <a:p>
            <a:pPr lvl="3"/>
            <a:r>
              <a:rPr lang="en-GB" dirty="0" smtClean="0"/>
              <a:t>Using co-operative rather than competitive goals</a:t>
            </a:r>
            <a:endParaRPr lang="en-GB" dirty="0" smtClean="0"/>
          </a:p>
          <a:p>
            <a:pPr lvl="3"/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Learner preferences</a:t>
            </a:r>
            <a:endParaRPr lang="en-GB" dirty="0" smtClean="0"/>
          </a:p>
          <a:p>
            <a:pPr lvl="1"/>
            <a:r>
              <a:rPr lang="en-GB" dirty="0" smtClean="0"/>
              <a:t>L</a:t>
            </a:r>
            <a:r>
              <a:rPr lang="en-GB" dirty="0" smtClean="0"/>
              <a:t>earner styles by Keith Willing : </a:t>
            </a:r>
          </a:p>
          <a:p>
            <a:pPr lvl="1">
              <a:buNone/>
            </a:pPr>
            <a:endParaRPr lang="en-GB" dirty="0" smtClean="0"/>
          </a:p>
          <a:p>
            <a:pPr lvl="2"/>
            <a:r>
              <a:rPr lang="en-GB" b="1" dirty="0" err="1" smtClean="0"/>
              <a:t>Convergers</a:t>
            </a:r>
            <a:endParaRPr lang="en-GB" dirty="0" smtClean="0"/>
          </a:p>
          <a:p>
            <a:pPr lvl="3"/>
            <a:r>
              <a:rPr lang="en-GB" dirty="0" smtClean="0"/>
              <a:t>Prefer solitary than groups</a:t>
            </a:r>
          </a:p>
          <a:p>
            <a:pPr lvl="3"/>
            <a:r>
              <a:rPr lang="en-GB" dirty="0" smtClean="0"/>
              <a:t>Independent</a:t>
            </a:r>
          </a:p>
          <a:p>
            <a:pPr lvl="3"/>
            <a:r>
              <a:rPr lang="en-GB" dirty="0" smtClean="0"/>
              <a:t>Confident in their own abilities</a:t>
            </a:r>
          </a:p>
          <a:p>
            <a:pPr lvl="3"/>
            <a:r>
              <a:rPr lang="en-GB" dirty="0" smtClean="0"/>
              <a:t>Analytic</a:t>
            </a:r>
          </a:p>
          <a:p>
            <a:pPr lvl="3"/>
            <a:r>
              <a:rPr lang="en-GB" dirty="0" smtClean="0"/>
              <a:t>Cool and pragmatic</a:t>
            </a:r>
          </a:p>
          <a:p>
            <a:pPr lvl="3">
              <a:buNone/>
            </a:pPr>
            <a:endParaRPr lang="en-GB" dirty="0" smtClean="0"/>
          </a:p>
          <a:p>
            <a:pPr lvl="2"/>
            <a:r>
              <a:rPr lang="en-GB" b="1" dirty="0" smtClean="0"/>
              <a:t>Conformist</a:t>
            </a:r>
          </a:p>
          <a:p>
            <a:pPr lvl="3"/>
            <a:r>
              <a:rPr lang="en-GB" dirty="0" smtClean="0"/>
              <a:t>Prefer to emphasise learning  ‘about language ‘over learning to use it</a:t>
            </a:r>
            <a:r>
              <a:rPr lang="en-GB" b="1" dirty="0" smtClean="0"/>
              <a:t>.</a:t>
            </a:r>
          </a:p>
          <a:p>
            <a:pPr lvl="3"/>
            <a:r>
              <a:rPr lang="en-GB" dirty="0" smtClean="0"/>
              <a:t>Dependent</a:t>
            </a:r>
          </a:p>
          <a:p>
            <a:pPr lvl="3"/>
            <a:r>
              <a:rPr lang="en-GB" dirty="0" smtClean="0"/>
              <a:t>Perfectly happy to work in non-communicative classrooms</a:t>
            </a:r>
          </a:p>
          <a:p>
            <a:pPr lvl="3"/>
            <a:r>
              <a:rPr lang="en-GB" dirty="0" smtClean="0"/>
              <a:t>Prefers to see well-organized teachers</a:t>
            </a:r>
          </a:p>
          <a:p>
            <a:pPr lvl="3"/>
            <a:endParaRPr lang="en-GB" dirty="0" smtClean="0"/>
          </a:p>
          <a:p>
            <a:pPr lvl="3"/>
            <a:endParaRPr lang="en-GB" dirty="0" smtClean="0"/>
          </a:p>
          <a:p>
            <a:pPr lvl="3"/>
            <a:endParaRPr lang="en-GB" dirty="0" smtClean="0"/>
          </a:p>
          <a:p>
            <a:pPr lvl="3"/>
            <a:endParaRPr lang="en-GB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2"/>
            <a:r>
              <a:rPr lang="en-GB" b="1" dirty="0" smtClean="0"/>
              <a:t>Concrete learners</a:t>
            </a:r>
            <a:endParaRPr lang="en-GB" b="1" dirty="0" smtClean="0"/>
          </a:p>
          <a:p>
            <a:pPr lvl="3"/>
            <a:r>
              <a:rPr lang="en-GB" dirty="0" smtClean="0"/>
              <a:t>Enjoy the social aspects of learning</a:t>
            </a:r>
          </a:p>
          <a:p>
            <a:pPr lvl="3"/>
            <a:r>
              <a:rPr lang="en-GB" dirty="0" smtClean="0"/>
              <a:t>Like to learn from direct experience</a:t>
            </a:r>
          </a:p>
          <a:p>
            <a:pPr lvl="3"/>
            <a:r>
              <a:rPr lang="en-GB" dirty="0" smtClean="0"/>
              <a:t>Interested in language use and language as communication rather than language as a system</a:t>
            </a:r>
          </a:p>
          <a:p>
            <a:pPr lvl="3"/>
            <a:r>
              <a:rPr lang="en-GB" dirty="0" smtClean="0"/>
              <a:t>Enjoy games and group work in class</a:t>
            </a:r>
          </a:p>
          <a:p>
            <a:pPr lvl="3">
              <a:buNone/>
            </a:pPr>
            <a:endParaRPr lang="en-GB" dirty="0" smtClean="0"/>
          </a:p>
          <a:p>
            <a:pPr lvl="2"/>
            <a:r>
              <a:rPr lang="en-GB" b="1" dirty="0" smtClean="0"/>
              <a:t>Communicative learners</a:t>
            </a:r>
            <a:endParaRPr lang="en-GB" b="1" dirty="0" smtClean="0"/>
          </a:p>
          <a:p>
            <a:pPr lvl="3"/>
            <a:r>
              <a:rPr lang="en-GB" dirty="0" smtClean="0"/>
              <a:t>Language use orientated</a:t>
            </a:r>
          </a:p>
          <a:p>
            <a:pPr lvl="3"/>
            <a:r>
              <a:rPr lang="en-GB" dirty="0" smtClean="0"/>
              <a:t>Comfortable out of class and show a degree of confidence</a:t>
            </a:r>
          </a:p>
          <a:p>
            <a:pPr lvl="3"/>
            <a:r>
              <a:rPr lang="en-GB" dirty="0" smtClean="0"/>
              <a:t>Willingness to take risks which their colleagues may lack</a:t>
            </a:r>
          </a:p>
          <a:p>
            <a:pPr lvl="3"/>
            <a:r>
              <a:rPr lang="en-GB" dirty="0" smtClean="0"/>
              <a:t>Much more interested in social interaction with other speakers of the language.</a:t>
            </a:r>
          </a:p>
          <a:p>
            <a:pPr lvl="3"/>
            <a:r>
              <a:rPr lang="en-GB" dirty="0" smtClean="0"/>
              <a:t>Perfectly happy to operate without the guidance of a teacher.</a:t>
            </a:r>
          </a:p>
          <a:p>
            <a:pPr lvl="3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Learner styles by </a:t>
            </a:r>
            <a:r>
              <a:rPr lang="en-GB" dirty="0" smtClean="0"/>
              <a:t>Reid (1995) </a:t>
            </a:r>
            <a:r>
              <a:rPr lang="en-GB" dirty="0" smtClean="0"/>
              <a:t>: </a:t>
            </a:r>
          </a:p>
          <a:p>
            <a:pPr lvl="2"/>
            <a:r>
              <a:rPr lang="en-GB" dirty="0" smtClean="0"/>
              <a:t>Visual </a:t>
            </a:r>
          </a:p>
          <a:p>
            <a:pPr lvl="2"/>
            <a:r>
              <a:rPr lang="en-GB" dirty="0" smtClean="0"/>
              <a:t>Aural – listening/auditory</a:t>
            </a:r>
          </a:p>
          <a:p>
            <a:pPr lvl="2"/>
            <a:r>
              <a:rPr lang="en-GB" dirty="0" smtClean="0"/>
              <a:t>Kinaesthetic/Tactile – physical actions/activities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Learner beliefs</a:t>
            </a:r>
            <a:endParaRPr lang="en-GB" dirty="0" smtClean="0"/>
          </a:p>
          <a:p>
            <a:pPr lvl="1"/>
            <a:r>
              <a:rPr lang="en-GB" dirty="0" smtClean="0"/>
              <a:t>Have strong beliefs and opinions about how their instruction should be delivered.</a:t>
            </a:r>
          </a:p>
          <a:p>
            <a:pPr lvl="1"/>
            <a:r>
              <a:rPr lang="en-GB" dirty="0" smtClean="0"/>
              <a:t>Based on previous learning experiences and the assumption.</a:t>
            </a:r>
          </a:p>
          <a:p>
            <a:pPr lvl="1"/>
            <a:endParaRPr lang="en-GB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1978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AGE </a:t>
            </a:r>
          </a:p>
          <a:p>
            <a:pPr lvl="1"/>
            <a:r>
              <a:rPr lang="en-GB" dirty="0" smtClean="0"/>
              <a:t>Different ages have different needs, competences, and cognitive skills.</a:t>
            </a:r>
          </a:p>
          <a:p>
            <a:pPr lvl="1"/>
            <a:r>
              <a:rPr lang="en-GB" dirty="0" smtClean="0"/>
              <a:t>Steven Pinker – acquisition of language (L1, L2 or Foreign) is guaranteed for children up to age of six and steadily compromised until puberty, and is rare thereafter.</a:t>
            </a:r>
          </a:p>
          <a:p>
            <a:pPr lvl="1">
              <a:buNone/>
            </a:pPr>
            <a:endParaRPr lang="en-GB" dirty="0" smtClean="0"/>
          </a:p>
          <a:p>
            <a:pPr lvl="1"/>
            <a:r>
              <a:rPr lang="en-GB" dirty="0" smtClean="0"/>
              <a:t>(1) YOUNG CHILDREN</a:t>
            </a:r>
          </a:p>
          <a:p>
            <a:pPr lvl="2"/>
            <a:r>
              <a:rPr lang="en-GB" dirty="0" smtClean="0"/>
              <a:t>Up to the ages of nine or ten, learn differently from older children, adolescents, and adults in the following ways:</a:t>
            </a:r>
          </a:p>
          <a:p>
            <a:pPr lvl="3"/>
            <a:r>
              <a:rPr lang="en-GB" dirty="0" smtClean="0"/>
              <a:t>They respond to meaning even if they do not understand individual words.</a:t>
            </a:r>
          </a:p>
          <a:p>
            <a:pPr lvl="3"/>
            <a:r>
              <a:rPr lang="en-GB" dirty="0" smtClean="0"/>
              <a:t>They often learn indirectly rather than directly – learning from everything around them rather than only focusing on the precise topic they are being taught.</a:t>
            </a:r>
          </a:p>
          <a:p>
            <a:pPr lvl="3"/>
            <a:endParaRPr lang="en-GB" dirty="0" smtClean="0"/>
          </a:p>
          <a:p>
            <a:pPr lvl="2"/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2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en-GB" dirty="0" smtClean="0"/>
              <a:t>Their understanding comes not just from explanation, but also from what they see and hear also have a chance to touch and interact with.</a:t>
            </a:r>
          </a:p>
          <a:p>
            <a:pPr lvl="3"/>
            <a:r>
              <a:rPr lang="en-GB" dirty="0" smtClean="0"/>
              <a:t>Generally display enthusiasm for learning and a curiosity about the world around them.</a:t>
            </a:r>
          </a:p>
          <a:p>
            <a:pPr lvl="3"/>
            <a:r>
              <a:rPr lang="en-GB" dirty="0" smtClean="0"/>
              <a:t>They have a need for individual attention and approval from the teacher.</a:t>
            </a:r>
          </a:p>
          <a:p>
            <a:pPr lvl="3"/>
            <a:r>
              <a:rPr lang="en-GB" dirty="0" smtClean="0"/>
              <a:t>They are keen to talk about themselves, and respond well to learning.</a:t>
            </a:r>
          </a:p>
          <a:p>
            <a:pPr lvl="3"/>
            <a:r>
              <a:rPr lang="en-GB" dirty="0" smtClean="0"/>
              <a:t>They have a limited attention span – easy to get bored unless the activities are appealing for them.</a:t>
            </a:r>
            <a:endParaRPr lang="en-GB" dirty="0" smtClean="0"/>
          </a:p>
          <a:p>
            <a:pPr lvl="3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GB" dirty="0" smtClean="0"/>
              <a:t>(</a:t>
            </a:r>
            <a:r>
              <a:rPr lang="en-GB" dirty="0" smtClean="0"/>
              <a:t>2</a:t>
            </a:r>
            <a:r>
              <a:rPr lang="en-GB" dirty="0" smtClean="0"/>
              <a:t>) ADOLESCENTS </a:t>
            </a:r>
            <a:endParaRPr lang="en-GB" dirty="0" smtClean="0"/>
          </a:p>
          <a:p>
            <a:pPr lvl="2"/>
            <a:r>
              <a:rPr lang="en-GB" dirty="0" smtClean="0"/>
              <a:t>Secondary schools students.</a:t>
            </a:r>
          </a:p>
          <a:p>
            <a:pPr lvl="2"/>
            <a:r>
              <a:rPr lang="en-GB" dirty="0" smtClean="0"/>
              <a:t>Less motivated and present outright discipline problems (</a:t>
            </a:r>
            <a:r>
              <a:rPr lang="en-GB" dirty="0" err="1" smtClean="0"/>
              <a:t>Puchta</a:t>
            </a:r>
            <a:r>
              <a:rPr lang="en-GB" dirty="0" smtClean="0"/>
              <a:t> and </a:t>
            </a:r>
            <a:r>
              <a:rPr lang="en-GB" dirty="0" err="1" smtClean="0"/>
              <a:t>Schratz</a:t>
            </a:r>
            <a:r>
              <a:rPr lang="en-GB" dirty="0" smtClean="0"/>
              <a:t> 1993:1)</a:t>
            </a:r>
          </a:p>
          <a:p>
            <a:pPr lvl="2"/>
            <a:r>
              <a:rPr lang="en-GB" dirty="0" smtClean="0"/>
              <a:t>A person who is searching for individual identity.</a:t>
            </a:r>
          </a:p>
          <a:p>
            <a:pPr lvl="2"/>
            <a:r>
              <a:rPr lang="en-GB" dirty="0" smtClean="0"/>
              <a:t>But if they are engaged, they will have : </a:t>
            </a:r>
          </a:p>
          <a:p>
            <a:pPr lvl="3"/>
            <a:r>
              <a:rPr lang="en-GB" dirty="0" smtClean="0"/>
              <a:t>A great potential for creativity,</a:t>
            </a:r>
          </a:p>
          <a:p>
            <a:pPr lvl="3"/>
            <a:r>
              <a:rPr lang="en-GB" dirty="0" smtClean="0"/>
              <a:t>A great capacity to learn, and</a:t>
            </a:r>
          </a:p>
          <a:p>
            <a:pPr lvl="3"/>
            <a:r>
              <a:rPr lang="en-GB" dirty="0" smtClean="0"/>
              <a:t>Passionate commitment to things </a:t>
            </a:r>
          </a:p>
          <a:p>
            <a:pPr lvl="2"/>
            <a:r>
              <a:rPr lang="en-GB" dirty="0" smtClean="0"/>
              <a:t>Teacher should : </a:t>
            </a:r>
          </a:p>
          <a:p>
            <a:pPr lvl="3"/>
            <a:r>
              <a:rPr lang="en-GB" dirty="0" smtClean="0"/>
              <a:t>Provoke student engagement with material which is relevant and involving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GB" sz="2000" dirty="0" smtClean="0"/>
              <a:t>Encourage the students to respond to texts and situations with their own thoughts and experience, rather than just by answering questions and doing abstract learning activities</a:t>
            </a:r>
            <a:r>
              <a:rPr lang="en-GB" sz="2000" dirty="0" smtClean="0"/>
              <a:t>.</a:t>
            </a:r>
          </a:p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GB" sz="2000" dirty="0" smtClean="0"/>
              <a:t>Give them tasks which they are able to do, rather than risk humiliating them.</a:t>
            </a:r>
          </a:p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GB" sz="2000" dirty="0" smtClean="0"/>
              <a:t>Ask them to address learning issues directly</a:t>
            </a:r>
          </a:p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GB" sz="2000" dirty="0" smtClean="0"/>
              <a:t>Discuss abstract issues with them</a:t>
            </a:r>
          </a:p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en-GB" sz="2000" dirty="0" smtClean="0"/>
              <a:t>Provoke intellectual activity by helping them to be aware of contrasting ideas and concepts which they can resolve by themselves.</a:t>
            </a:r>
          </a:p>
          <a:p>
            <a:pPr marL="1206500" lvl="8" indent="-292100"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"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dirty="0" smtClean="0"/>
              <a:t>(3) ADULT LEARNERS </a:t>
            </a:r>
            <a:endParaRPr lang="en-GB" dirty="0" smtClean="0"/>
          </a:p>
          <a:p>
            <a:pPr lvl="2"/>
            <a:r>
              <a:rPr lang="en-GB" dirty="0" smtClean="0"/>
              <a:t>They can engage with abstract thought.</a:t>
            </a:r>
          </a:p>
          <a:p>
            <a:pPr lvl="2"/>
            <a:r>
              <a:rPr lang="en-GB" dirty="0" smtClean="0"/>
              <a:t>They have a whole range of life experiences to draw on.</a:t>
            </a:r>
          </a:p>
          <a:p>
            <a:pPr lvl="2"/>
            <a:r>
              <a:rPr lang="en-GB" dirty="0" smtClean="0"/>
              <a:t>They have expectations about learning process, and may already have their own set patterns of learning.</a:t>
            </a:r>
          </a:p>
          <a:p>
            <a:pPr lvl="2"/>
            <a:r>
              <a:rPr lang="en-GB" dirty="0" smtClean="0"/>
              <a:t>Tend to be more disciplined and often prepared to struggle on despite boredom.</a:t>
            </a:r>
          </a:p>
          <a:p>
            <a:pPr lvl="2"/>
            <a:r>
              <a:rPr lang="en-GB" dirty="0" smtClean="0"/>
              <a:t>Come to class with a rich range of experiences which allow teachers to use a wide range of activities with them.</a:t>
            </a:r>
          </a:p>
          <a:p>
            <a:pPr lvl="2"/>
            <a:r>
              <a:rPr lang="en-GB" dirty="0" smtClean="0"/>
              <a:t>Often have a clear understanding of why they are learning and what they want to get out of it.</a:t>
            </a:r>
          </a:p>
          <a:p>
            <a:pPr lvl="2"/>
            <a:r>
              <a:rPr lang="en-GB" dirty="0" smtClean="0"/>
              <a:t>But, they can be critical of teaching methods – previous learning experiences make them uncomfortable with the current unfamiliar teaching patterns.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GB" dirty="0" smtClean="0"/>
              <a:t>They may have experienced failure or criticism at school which makes them anxious and under-confident about learning a language.</a:t>
            </a:r>
          </a:p>
          <a:p>
            <a:pPr lvl="2"/>
            <a:r>
              <a:rPr lang="en-GB" dirty="0" smtClean="0"/>
              <a:t>They worry that their intellectual powers may be diminishing with age.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Learner Differences on characteristics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Intelligence</a:t>
            </a:r>
          </a:p>
          <a:p>
            <a:pPr lvl="1"/>
            <a:r>
              <a:rPr lang="en-GB" dirty="0" smtClean="0"/>
              <a:t>To refer to performance on certain kinds of tests (IQ).</a:t>
            </a:r>
          </a:p>
          <a:p>
            <a:pPr lvl="1"/>
            <a:r>
              <a:rPr lang="en-GB" dirty="0" smtClean="0"/>
              <a:t>Tests are associated with success in school, and  a link between intelligence and 2L learning.</a:t>
            </a:r>
          </a:p>
          <a:p>
            <a:pPr lvl="1"/>
            <a:r>
              <a:rPr lang="en-GB" dirty="0" smtClean="0"/>
              <a:t>High IQ = successful a learner would be.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Aptitude </a:t>
            </a:r>
            <a:endParaRPr lang="en-GB" dirty="0" smtClean="0"/>
          </a:p>
          <a:p>
            <a:pPr lvl="1"/>
            <a:r>
              <a:rPr lang="en-GB" dirty="0" smtClean="0"/>
              <a:t>Measure on ability of students</a:t>
            </a:r>
          </a:p>
          <a:p>
            <a:pPr lvl="1"/>
            <a:r>
              <a:rPr lang="en-GB" dirty="0" smtClean="0"/>
              <a:t>Learning quickly is the distinguishing feature of aptitude.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Personality – influence in success of language learning</a:t>
            </a:r>
          </a:p>
          <a:p>
            <a:pPr lvl="1"/>
            <a:r>
              <a:rPr lang="en-GB" dirty="0" smtClean="0"/>
              <a:t>Self-esteem</a:t>
            </a:r>
          </a:p>
          <a:p>
            <a:pPr lvl="1"/>
            <a:r>
              <a:rPr lang="en-GB" dirty="0" smtClean="0"/>
              <a:t>Empathy</a:t>
            </a:r>
          </a:p>
          <a:p>
            <a:pPr lvl="1"/>
            <a:r>
              <a:rPr lang="en-GB" dirty="0" smtClean="0"/>
              <a:t>Dominance</a:t>
            </a:r>
          </a:p>
          <a:p>
            <a:pPr lvl="1"/>
            <a:r>
              <a:rPr lang="en-GB" dirty="0" smtClean="0"/>
              <a:t>Talkativeness</a:t>
            </a:r>
          </a:p>
          <a:p>
            <a:pPr lvl="1"/>
            <a:r>
              <a:rPr lang="en-GB" dirty="0" smtClean="0"/>
              <a:t>Responsiveness</a:t>
            </a:r>
          </a:p>
          <a:p>
            <a:pPr lvl="1"/>
            <a:r>
              <a:rPr lang="en-GB" dirty="0" smtClean="0"/>
              <a:t>Introvert</a:t>
            </a:r>
          </a:p>
          <a:p>
            <a:pPr lvl="1"/>
            <a:r>
              <a:rPr lang="en-GB" dirty="0" smtClean="0"/>
              <a:t>Extrovert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193</TotalTime>
  <Words>874</Words>
  <Application>Microsoft Office PowerPoint</Application>
  <PresentationFormat>On-screen Show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Foundry</vt:lpstr>
      <vt:lpstr>DESCRIBING LEARNERS</vt:lpstr>
      <vt:lpstr>Slide 2</vt:lpstr>
      <vt:lpstr>Slide 3</vt:lpstr>
      <vt:lpstr>Slide 4</vt:lpstr>
      <vt:lpstr>Slide 5</vt:lpstr>
      <vt:lpstr>Slide 6</vt:lpstr>
      <vt:lpstr>Slide 7</vt:lpstr>
      <vt:lpstr>Learner Differences on characteristics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LEARNERS</dc:title>
  <dc:creator>Buckrie</dc:creator>
  <cp:lastModifiedBy>Buckrie</cp:lastModifiedBy>
  <cp:revision>19</cp:revision>
  <dcterms:created xsi:type="dcterms:W3CDTF">2011-12-22T06:31:32Z</dcterms:created>
  <dcterms:modified xsi:type="dcterms:W3CDTF">2011-12-22T09:45:04Z</dcterms:modified>
</cp:coreProperties>
</file>